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5085bef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5085bef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5085bef6f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55085bef6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5085bef6f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55085bef6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5085bef6f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55085bef6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5085bef6f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55085bef6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5085bef6f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55085bef6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5085bef6f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55085bef6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5085bef6f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55085bef6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5085bef6f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55085bef6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5085bef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5085bef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5085bef6f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255085bef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5085bef6f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55085bef6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5085bef6f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55085bef6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5085bef6f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55085bef6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5085bef6f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55085bef6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5085bef6f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55085bef6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5085bef6f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55085bef6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open-mmlab/mmdetection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PaddlePaddle/PaddleDetection" TargetMode="External"/><Relationship Id="rId4" Type="http://schemas.openxmlformats.org/officeDocument/2006/relationships/image" Target="../media/image22.gif"/><Relationship Id="rId11" Type="http://schemas.openxmlformats.org/officeDocument/2006/relationships/image" Target="../media/image17.jpg"/><Relationship Id="rId10" Type="http://schemas.openxmlformats.org/officeDocument/2006/relationships/image" Target="../media/image23.gif"/><Relationship Id="rId9" Type="http://schemas.openxmlformats.org/officeDocument/2006/relationships/image" Target="../media/image25.gif"/><Relationship Id="rId5" Type="http://schemas.openxmlformats.org/officeDocument/2006/relationships/image" Target="../media/image8.jpg"/><Relationship Id="rId6" Type="http://schemas.openxmlformats.org/officeDocument/2006/relationships/image" Target="../media/image12.jpg"/><Relationship Id="rId7" Type="http://schemas.openxmlformats.org/officeDocument/2006/relationships/image" Target="../media/image21.png"/><Relationship Id="rId8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PaddlePaddle/PaddleOCR" TargetMode="External"/><Relationship Id="rId4" Type="http://schemas.openxmlformats.org/officeDocument/2006/relationships/image" Target="../media/image2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github.com/huggingface/pytorch-image-model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PaddlePaddle/PaddleClas" TargetMode="External"/><Relationship Id="rId4" Type="http://schemas.openxmlformats.org/officeDocument/2006/relationships/image" Target="../media/image26.gif"/><Relationship Id="rId5" Type="http://schemas.openxmlformats.org/officeDocument/2006/relationships/image" Target="../media/image13.gif"/><Relationship Id="rId6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open-mmlab/mmpretrain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hyperlink" Target="https://github.com/facebookresearch/detectron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89575" y="88950"/>
            <a:ext cx="8520600" cy="10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9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for Computer Vision</a:t>
            </a:r>
            <a:endParaRPr sz="39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23400" y="4534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2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 Hùng An</a:t>
            </a:r>
            <a:endParaRPr sz="2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78162" y="1166843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79012" y="-15334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875" y="1454773"/>
            <a:ext cx="4537400" cy="134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588" y="2942395"/>
            <a:ext cx="3282575" cy="16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2 - Object Detection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79000" y="946800"/>
            <a:ext cx="45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mmdetection </a:t>
            </a:r>
            <a:r>
              <a:rPr lang="vi" sz="1800">
                <a:solidFill>
                  <a:srgbClr val="0070C0"/>
                </a:solidFill>
              </a:rPr>
              <a:t>- </a:t>
            </a:r>
            <a:r>
              <a:rPr lang="vi" sz="1800" u="sng">
                <a:solidFill>
                  <a:schemeClr val="hlink"/>
                </a:solidFill>
                <a:hlinkClick r:id="rId3"/>
              </a:rPr>
              <a:t>mmdetection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125" y="1417073"/>
            <a:ext cx="6813750" cy="15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125" y="3182750"/>
            <a:ext cx="6813750" cy="1857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2 - Object Detection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79000" y="946800"/>
            <a:ext cx="45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PaddleDetection </a:t>
            </a:r>
            <a:r>
              <a:rPr lang="vi" sz="1800">
                <a:solidFill>
                  <a:srgbClr val="0070C0"/>
                </a:solidFill>
              </a:rPr>
              <a:t>- </a:t>
            </a:r>
            <a:r>
              <a:rPr lang="vi" sz="1800" u="sng">
                <a:solidFill>
                  <a:schemeClr val="hlink"/>
                </a:solidFill>
                <a:hlinkClick r:id="rId3"/>
              </a:rPr>
              <a:t>PaddleDetection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79675"/>
            <a:ext cx="1812797" cy="13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4925" y="1679675"/>
            <a:ext cx="1971226" cy="135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875" y="1672218"/>
            <a:ext cx="1971226" cy="13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7175" y="1672225"/>
            <a:ext cx="1812800" cy="13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382375"/>
            <a:ext cx="1812800" cy="1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7650" y="3382375"/>
            <a:ext cx="2025800" cy="1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32750" y="3382375"/>
            <a:ext cx="1971225" cy="1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14025" y="3382375"/>
            <a:ext cx="1905950" cy="16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Optical Character Recognition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Text Detection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225" y="1488450"/>
            <a:ext cx="7048786" cy="3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3 - Optical Character Recognition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Text </a:t>
            </a:r>
            <a:r>
              <a:rPr lang="vi" sz="1800">
                <a:solidFill>
                  <a:srgbClr val="0070C0"/>
                </a:solidFill>
              </a:rPr>
              <a:t>Recognition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375" y="1417075"/>
            <a:ext cx="5799824" cy="343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3 - Optical Character Recognition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Text Recognition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88" y="1498800"/>
            <a:ext cx="8832532" cy="3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3 - Optical Character Recognition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Text Super-Resolution Algorithms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1500"/>
            <a:ext cx="8839199" cy="123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3 - Optical Character Recognition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Key Information Extraction Algorithms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0900"/>
            <a:ext cx="8839200" cy="3212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3 - Optical Character Recognition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PaddleOCR - </a:t>
            </a:r>
            <a:r>
              <a:rPr lang="vi" sz="1800" u="sng">
                <a:solidFill>
                  <a:schemeClr val="hlink"/>
                </a:solidFill>
                <a:hlinkClick r:id="rId3"/>
              </a:rPr>
              <a:t>PaddleOCR</a:t>
            </a:r>
            <a:r>
              <a:rPr lang="vi" sz="1800">
                <a:solidFill>
                  <a:srgbClr val="0070C0"/>
                </a:solidFill>
              </a:rPr>
              <a:t> 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500" y="1560900"/>
            <a:ext cx="6224702" cy="35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14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282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</a:t>
            </a:r>
            <a:endParaRPr sz="282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Times New Roman"/>
              <a:buAutoNum type="arabicPeriod"/>
            </a:pPr>
            <a:r>
              <a:rPr lang="vi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Times New Roman"/>
              <a:buAutoNum type="arabicPeriod"/>
            </a:pPr>
            <a:r>
              <a:rPr lang="vi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Detection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Times New Roman"/>
              <a:buAutoNum type="arabicPeriod"/>
            </a:pPr>
            <a:r>
              <a:rPr lang="vi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Optical Character Recognition  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50" y="1739924"/>
            <a:ext cx="8367750" cy="23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Classification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075" y="1417050"/>
            <a:ext cx="7125050" cy="36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Timm - </a:t>
            </a:r>
            <a:r>
              <a:rPr lang="vi" sz="1800" u="sng">
                <a:solidFill>
                  <a:schemeClr val="hlink"/>
                </a:solidFill>
                <a:hlinkClick r:id="rId4"/>
              </a:rPr>
              <a:t>pytorch-image-models</a:t>
            </a:r>
            <a:endParaRPr sz="18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Classification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79000" y="946800"/>
            <a:ext cx="45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PaddleClas - </a:t>
            </a:r>
            <a:r>
              <a:rPr lang="vi" sz="1800" u="sng">
                <a:solidFill>
                  <a:schemeClr val="hlink"/>
                </a:solidFill>
                <a:hlinkClick r:id="rId3"/>
              </a:rPr>
              <a:t>PaddleClas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00" y="1417075"/>
            <a:ext cx="5091852" cy="287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052" y="1004243"/>
            <a:ext cx="3584599" cy="195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2552" y="2722245"/>
            <a:ext cx="1875605" cy="1875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Classification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9000" y="946800"/>
            <a:ext cx="45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mmclassification </a:t>
            </a:r>
            <a:r>
              <a:rPr lang="vi" sz="1800">
                <a:solidFill>
                  <a:srgbClr val="0070C0"/>
                </a:solidFill>
              </a:rPr>
              <a:t>- </a:t>
            </a:r>
            <a:r>
              <a:rPr lang="vi" sz="1800" u="sng">
                <a:solidFill>
                  <a:schemeClr val="hlink"/>
                </a:solidFill>
                <a:hlinkClick r:id="rId3"/>
              </a:rPr>
              <a:t>mmpretrain</a:t>
            </a:r>
            <a:r>
              <a:rPr lang="vi" sz="1800">
                <a:solidFill>
                  <a:srgbClr val="0070C0"/>
                </a:solidFill>
              </a:rPr>
              <a:t> 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363" y="1509150"/>
            <a:ext cx="5598971" cy="3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Detection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75" y="1089625"/>
            <a:ext cx="7818501" cy="390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2 - Object Detection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50" y="1100968"/>
            <a:ext cx="7139678" cy="390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2 - Object Detection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775" y="1396850"/>
            <a:ext cx="5966000" cy="37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79000" y="946800"/>
            <a:ext cx="45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detectron2 </a:t>
            </a:r>
            <a:r>
              <a:rPr lang="vi" sz="1800">
                <a:solidFill>
                  <a:srgbClr val="0070C0"/>
                </a:solidFill>
              </a:rPr>
              <a:t>- </a:t>
            </a:r>
            <a:r>
              <a:rPr lang="vi" sz="1800" u="sng">
                <a:solidFill>
                  <a:schemeClr val="hlink"/>
                </a:solidFill>
                <a:hlinkClick r:id="rId4"/>
              </a:rPr>
              <a:t>detectron2</a:t>
            </a:r>
            <a:r>
              <a:rPr lang="vi" sz="1800">
                <a:solidFill>
                  <a:srgbClr val="0070C0"/>
                </a:solidFill>
              </a:rPr>
              <a:t> </a:t>
            </a:r>
            <a:endParaRPr sz="18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